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2D02E-A1A5-4EC1-A34B-AC2D0F8FC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DE740F-9E9A-4CF2-9E3F-7704D7AB8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6FECFA-2F2B-4371-942B-BAB9E7D1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93B6B9-46FE-47E4-9413-F80E3355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51F8A-AC00-4808-BFF9-629681EF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79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A2584-2A55-4BA1-9FC9-BFB1E678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38420B-56AE-4EDD-9894-2AB87FB34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EFE91F-A0B8-4F90-898B-2414E8D17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893922-60FC-4371-8753-9D52D0246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77A097-3FE5-42F2-9A2C-0FB2EFC5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349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E5AD4AC-F35B-49F7-9581-6B9B21A71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45F169-76E9-48A0-BDB8-015484BF6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BEDE2-E5C9-43E9-AC86-442958CA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509A57-3066-486A-9A5F-E1AC7889D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578147-04A3-4569-955F-40F9BD37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318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53A21-F34C-4E46-905A-53102061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21B177-48C7-4F86-8648-7F8486C50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F60DBA-3655-4254-81A8-96ABC093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ABFA3C-7ECF-48B5-BE8D-6BCE5DF6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246A7C-83D2-498A-AD00-C79A52BF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519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AF564-E372-4649-8C1C-D8A34030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1EA670-AEBD-4808-B61F-87AFF4E2D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C35E8-26C9-4F10-80B9-23EEE83F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EA2B0E-D13F-48DF-A65E-8DFE667D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517FAD-CE2F-46D2-A88F-F020601E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541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9C2C-4474-4F64-A7D6-58B2E25C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46BC0A-7797-4D29-B1CE-E816BF9F5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0970C4-1DAA-4255-B5AF-E6A176C6D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8D7F0A-0DD1-4FD2-8892-AA0EAC9C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664B1F-D3F3-47FD-8476-2764F9BB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07FD7D-97BA-47AB-8BCF-65FAD41C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604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EDAB9-062B-451E-BF9D-0CE772450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2A02D9-E678-481A-BE98-93C4DF03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009792-813E-444A-BE00-86851450F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9957D5-31C7-4ABD-9AD9-9FCCABF8A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0A9F05-F97D-4A2B-B407-25E2DEECC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1250C39-F74E-4E39-B560-5B3C4945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208137-4C65-443C-9618-E048C01A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D03D48-9A01-4BB2-850C-F69D431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204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A9DFC-97EE-4705-A353-88175664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6CD58C-57E5-46A8-8F39-92AE13C1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1528BA7-C7F5-4B54-8C25-4839E0E9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682AD-CEF8-4CE2-AE49-4366DC9E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504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7B0171-F8F3-4FE9-9824-B3D590F1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FE4A1D-FD5E-4536-BE2A-4F5DA3B2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3B1364-592F-4A34-BFA2-3C33FAFA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230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45351-C2CC-4EA5-8F80-C68B8805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13642-1491-4BA6-8CA3-046919F9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B95655-9675-41D4-9B29-1404F7C87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8516DA-1BA9-454C-B5F5-1B9B0117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1AF748-A89F-49E5-A5C8-163BCCE0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8D4AE4-CB4D-4C8C-92F5-A0524097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290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E6191-71CD-4B48-A2C3-87017E0E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383B745-E3A4-4DD7-81D0-B074DA15F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86D96B-10D3-440E-9C8F-19EA6ED23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182FBC-F39C-445B-AE66-B07CBB21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AAE1EB-3F61-4DF5-A6AF-73F096E8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06F602-FBDC-4C02-BF49-FFCF442D2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596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08393-6B01-4025-BD3F-49AB02AB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AC8DC7-543D-4445-81E6-50B927F95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D9955-9526-46A8-A011-78707E145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7C0D1-8760-48D8-B9F4-58B0796F63B0}" type="datetimeFigureOut">
              <a:rPr lang="ru-RU" smtClean="0"/>
              <a:t>25.04.2021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E7A71F-221A-4B88-9EDD-1E877BD87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628C70-B460-4C50-A0A8-91C093703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D4DF9-035A-4633-9525-76B99DD6D7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12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2;&#1086;&#1083;&#1100;&#1077;&#1088;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&#1051;&#1077;&#1074;&#1080;&#1094;&#1082;&#1080;&#1081;,_&#1044;&#1084;&#1080;&#1090;&#1088;&#1080;&#1081;_&#1043;&#1088;&#1080;&#1075;&#1086;&#1088;&#1100;&#1077;&#1074;&#1080;&#1095;" TargetMode="External"/><Relationship Id="rId5" Type="http://schemas.openxmlformats.org/officeDocument/2006/relationships/hyperlink" Target="https://uk.wikipedia.org/wiki/&#1050;&#1083;&#1072;&#1089;&#1080;&#1094;&#1080;&#1079;&#1084;" TargetMode="External"/><Relationship Id="rId4" Type="http://schemas.openxmlformats.org/officeDocument/2006/relationships/hyperlink" Target="https://dovidka.biz.ua/klasitsizm-osoblivosti/#:~:text=&#1055;&#1088;&#1072;&#1082;&#1090;&#1080;&#1082;&#1072;&#1084;&#1080;%20&#1082;&#1083;&#1072;&#1089;&#1080;&#1094;&#1080;&#1079;&#1084;&#1091;%20&#1073;&#1091;&#1083;&#1080;%20&#1085;&#1072;&#1089;&#1072;&#1084;&#1087;&#1077;&#1088;&#1077;&#1076;%20&#1092;&#1088;&#1072;&#1085;&#1094;&#1091;&#1079;&#1100;&#1082;&#1110;,&#1046;&#1072;&#1085;-&#1046;&#1072;&#1082;%20&#1056;&#1091;&#1089;&#1089;&#1086;%20&#1090;&#1072;%20&#1110;&#1085;&#1096;&#1110;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2CDD3B38-3FED-430E-B8FC-6BBA4ED99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4DE44-6AD6-43BA-BC28-278F7E7E6194}"/>
              </a:ext>
            </a:extLst>
          </p:cNvPr>
          <p:cNvSpPr txBox="1"/>
          <p:nvPr/>
        </p:nvSpPr>
        <p:spPr>
          <a:xfrm>
            <a:off x="0" y="45037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Київський національний університет ім. Тараса Шевченка</a:t>
            </a:r>
          </a:p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ком’ютерних наук та кібрернетики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BE530-11F1-4F20-8854-798DBE2FFA8B}"/>
              </a:ext>
            </a:extLst>
          </p:cNvPr>
          <p:cNvSpPr txBox="1"/>
          <p:nvPr/>
        </p:nvSpPr>
        <p:spPr>
          <a:xfrm>
            <a:off x="1407994" y="1951631"/>
            <a:ext cx="93760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Презентація на тему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uk-UA" sz="4000" i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Образотворче мистецтво класицизму: основні напрями, твори, представники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8632E-B600-4929-89F5-AB4C298B755B}"/>
              </a:ext>
            </a:extLst>
          </p:cNvPr>
          <p:cNvSpPr txBox="1"/>
          <p:nvPr/>
        </p:nvSpPr>
        <p:spPr>
          <a:xfrm>
            <a:off x="9121253" y="4380932"/>
            <a:ext cx="307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Підготував студент К-28</a:t>
            </a:r>
          </a:p>
          <a:p>
            <a:r>
              <a:rPr lang="uk-UA" i="1" dirty="0"/>
              <a:t>Гуща Дмитро</a:t>
            </a:r>
            <a:endParaRPr lang="ru-RU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26137-C44C-452C-8005-12C3012BB3C8}"/>
              </a:ext>
            </a:extLst>
          </p:cNvPr>
          <p:cNvSpPr txBox="1"/>
          <p:nvPr/>
        </p:nvSpPr>
        <p:spPr>
          <a:xfrm>
            <a:off x="4990530" y="6300661"/>
            <a:ext cx="221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717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1C97F-F6F1-489A-BD85-2DDD1CD4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125798-57B9-40B9-B67D-A1DD8B99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14532DDD-92C3-47F9-8ED4-A99731D4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Изображение">
            <a:extLst>
              <a:ext uri="{FF2B5EF4-FFF2-40B4-BE49-F238E27FC236}">
                <a16:creationId xmlns:a16="http://schemas.microsoft.com/office/drawing/2014/main" id="{B38BD1F6-0EDE-4468-9F1F-185A23A1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4" y="846161"/>
            <a:ext cx="3417772" cy="4846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642FEA-C63F-47B3-89F4-CC1041A761AA}"/>
              </a:ext>
            </a:extLst>
          </p:cNvPr>
          <p:cNvSpPr txBox="1"/>
          <p:nvPr/>
        </p:nvSpPr>
        <p:spPr>
          <a:xfrm>
            <a:off x="3903260" y="846161"/>
            <a:ext cx="7961194" cy="120032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Дмитро Левицький – російський художник-живописець українського походження. Представник російського живопису епохи класицизму. Зображав найвідоміших людей російської держави, включаючи Катерину 2 і двір  цесаревича Павла.</a:t>
            </a:r>
            <a:endParaRPr lang="ru-RU" dirty="0"/>
          </a:p>
        </p:txBody>
      </p:sp>
      <p:pic>
        <p:nvPicPr>
          <p:cNvPr id="9220" name="Picture 4" descr="https://upload.wikimedia.org/wikipedia/commons/thumb/a/ac/Levitsky_kokrinov.jpg/800px-Levitsky_kokrinov.jpg">
            <a:extLst>
              <a:ext uri="{FF2B5EF4-FFF2-40B4-BE49-F238E27FC236}">
                <a16:creationId xmlns:a16="http://schemas.microsoft.com/office/drawing/2014/main" id="{F789A364-B786-434C-A859-DC70D5B5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260" y="2263485"/>
            <a:ext cx="24423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F1E4E-6266-4BEC-87E3-E82572FFC613}"/>
              </a:ext>
            </a:extLst>
          </p:cNvPr>
          <p:cNvSpPr txBox="1"/>
          <p:nvPr/>
        </p:nvSpPr>
        <p:spPr>
          <a:xfrm>
            <a:off x="3903260" y="5923128"/>
            <a:ext cx="2465198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Портрет архітектора А. Ф. Кокорінова</a:t>
            </a:r>
            <a:endParaRPr lang="ru-RU" dirty="0"/>
          </a:p>
        </p:txBody>
      </p:sp>
      <p:pic>
        <p:nvPicPr>
          <p:cNvPr id="9224" name="Picture 8" descr="https://upload.wikimedia.org/wikipedia/commons/thumb/7/7d/Dmitrij_Grigorievic_Levickij_001.jpg/800px-Dmitrij_Grigorievic_Levickij_001.jpg">
            <a:extLst>
              <a:ext uri="{FF2B5EF4-FFF2-40B4-BE49-F238E27FC236}">
                <a16:creationId xmlns:a16="http://schemas.microsoft.com/office/drawing/2014/main" id="{58C27D1B-97E0-458B-A052-BFC6FE189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46" y="2280765"/>
            <a:ext cx="217566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9CCA0-17F4-479A-BC83-5216223B2B67}"/>
              </a:ext>
            </a:extLst>
          </p:cNvPr>
          <p:cNvSpPr txBox="1"/>
          <p:nvPr/>
        </p:nvSpPr>
        <p:spPr>
          <a:xfrm>
            <a:off x="6674046" y="5923127"/>
            <a:ext cx="2183642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Ф. С. Ржевська і Н. М. Давідов</a:t>
            </a:r>
            <a:endParaRPr lang="ru-RU" dirty="0"/>
          </a:p>
        </p:txBody>
      </p:sp>
      <p:pic>
        <p:nvPicPr>
          <p:cNvPr id="9228" name="Picture 12" descr="https://upload.wikimedia.org/wikipedia/commons/thumb/7/7b/Catherine_II_by_D.Levitskiy_%281787%2C_Ulyanovsk_museum%29.jpg/800px-Catherine_II_by_D.Levitskiy_%281787%2C_Ulyanovsk_museum%29.jpg">
            <a:extLst>
              <a:ext uri="{FF2B5EF4-FFF2-40B4-BE49-F238E27FC236}">
                <a16:creationId xmlns:a16="http://schemas.microsoft.com/office/drawing/2014/main" id="{BA6CC6BE-B9D0-4A48-8F81-44BD02BF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615" y="2280765"/>
            <a:ext cx="22613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82836B-96D7-4EA5-8EE8-B771E7061166}"/>
              </a:ext>
            </a:extLst>
          </p:cNvPr>
          <p:cNvSpPr txBox="1"/>
          <p:nvPr/>
        </p:nvSpPr>
        <p:spPr>
          <a:xfrm>
            <a:off x="9219851" y="5923127"/>
            <a:ext cx="2312507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Катерина </a:t>
            </a:r>
            <a:r>
              <a:rPr lang="en-US" dirty="0"/>
              <a:t>II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96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0B1AC-4C6F-428E-AEDD-E53FC620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811950-B7FD-4F19-9BF1-A9B786E9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0EF42BA7-B8BB-4E7A-80CF-1940D6103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DA401-B09E-4CE4-BD75-234A1C17B92F}"/>
              </a:ext>
            </a:extLst>
          </p:cNvPr>
          <p:cNvSpPr txBox="1"/>
          <p:nvPr/>
        </p:nvSpPr>
        <p:spPr>
          <a:xfrm>
            <a:off x="2588525" y="219372"/>
            <a:ext cx="7014950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Найвидатніші представники класицизму в літературі</a:t>
            </a:r>
            <a:endParaRPr lang="ru-RU" sz="2400" dirty="0"/>
          </a:p>
        </p:txBody>
      </p:sp>
      <p:pic>
        <p:nvPicPr>
          <p:cNvPr id="13314" name="Picture 2" descr="Nicolas Boileau.PNG">
            <a:extLst>
              <a:ext uri="{FF2B5EF4-FFF2-40B4-BE49-F238E27FC236}">
                <a16:creationId xmlns:a16="http://schemas.microsoft.com/office/drawing/2014/main" id="{D18AA77C-E135-4474-A6E6-86F82442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26" y="1046163"/>
            <a:ext cx="3912998" cy="4865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D818D-5E01-484B-BCDF-088344380370}"/>
              </a:ext>
            </a:extLst>
          </p:cNvPr>
          <p:cNvSpPr txBox="1"/>
          <p:nvPr/>
        </p:nvSpPr>
        <p:spPr>
          <a:xfrm>
            <a:off x="5268036" y="900410"/>
            <a:ext cx="623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Ніколо Буало-Депрео – французький поет, критик і теоретик класицизму. В поемі </a:t>
            </a:r>
            <a:r>
              <a:rPr lang="en-US" dirty="0"/>
              <a:t>“</a:t>
            </a:r>
            <a:r>
              <a:rPr lang="uk-UA" dirty="0"/>
              <a:t>Мистецтво поетичне</a:t>
            </a:r>
            <a:r>
              <a:rPr lang="en-US" dirty="0"/>
              <a:t>”</a:t>
            </a:r>
            <a:r>
              <a:rPr lang="uk-UA" dirty="0"/>
              <a:t> сформував ряд догм та законів поезії. Коли Буало вступав у літературу французький класицизм уже здобув певні позиції і виявив основні риси як літературний напрям.</a:t>
            </a:r>
          </a:p>
        </p:txBody>
      </p:sp>
      <p:pic>
        <p:nvPicPr>
          <p:cNvPr id="13316" name="Picture 4" descr="https://upload.wikimedia.org/wikipedia/commons/1/11/BoileauArtPoetique.jpg">
            <a:extLst>
              <a:ext uri="{FF2B5EF4-FFF2-40B4-BE49-F238E27FC236}">
                <a16:creationId xmlns:a16="http://schemas.microsoft.com/office/drawing/2014/main" id="{3889975F-95EC-4EEB-9E5C-6CD07E02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24" y="2512675"/>
            <a:ext cx="2390847" cy="359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903FF-492E-4326-B8F2-8BA9CF7EE2B6}"/>
              </a:ext>
            </a:extLst>
          </p:cNvPr>
          <p:cNvSpPr txBox="1"/>
          <p:nvPr/>
        </p:nvSpPr>
        <p:spPr>
          <a:xfrm>
            <a:off x="5383224" y="6176963"/>
            <a:ext cx="2390847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Початок першої пісні «Мистецтво поетичне»</a:t>
            </a:r>
          </a:p>
        </p:txBody>
      </p:sp>
      <p:pic>
        <p:nvPicPr>
          <p:cNvPr id="13320" name="Picture 8" descr="Файл:Boileau - Les Satires, 1868.djvu">
            <a:extLst>
              <a:ext uri="{FF2B5EF4-FFF2-40B4-BE49-F238E27FC236}">
                <a16:creationId xmlns:a16="http://schemas.microsoft.com/office/drawing/2014/main" id="{1335836A-4D59-42C6-B32F-A9CF0BFC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150" y="2512675"/>
            <a:ext cx="2227771" cy="38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8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1A90B-96E5-4F8E-985A-E74DC4D3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CE6564-51AF-43CC-A2D6-10AF31C72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06EECFFE-6D58-4D2E-A8A1-2013DCFC5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rançois de malherbe.jpg">
            <a:extLst>
              <a:ext uri="{FF2B5EF4-FFF2-40B4-BE49-F238E27FC236}">
                <a16:creationId xmlns:a16="http://schemas.microsoft.com/office/drawing/2014/main" id="{48E0AAA2-A710-4A78-B9FD-C5B153035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8" y="681037"/>
            <a:ext cx="3575712" cy="4402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50004-E2FA-4734-9E69-637B2750E400}"/>
              </a:ext>
            </a:extLst>
          </p:cNvPr>
          <p:cNvSpPr txBox="1"/>
          <p:nvPr/>
        </p:nvSpPr>
        <p:spPr>
          <a:xfrm>
            <a:off x="4094328" y="300814"/>
            <a:ext cx="6537278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Франсуа де Малерб – французький поет епохи класицизму, проте в той же час твори Малерба схожі за подачею на твори стилю бароко. Франсуа Малерб розробляв відомі жанри</a:t>
            </a:r>
            <a:r>
              <a:rPr lang="en-US" dirty="0"/>
              <a:t>: </a:t>
            </a:r>
            <a:r>
              <a:rPr lang="uk-UA" dirty="0"/>
              <a:t>оди, станси, сонети, пісні. Його потреби в написанні творів зводилась до ясності, точності та віртуозності вірша.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D22F0-8272-43DA-8F69-3D874A86E11D}"/>
              </a:ext>
            </a:extLst>
          </p:cNvPr>
          <p:cNvSpPr txBox="1"/>
          <p:nvPr/>
        </p:nvSpPr>
        <p:spPr>
          <a:xfrm>
            <a:off x="4995650" y="2055814"/>
            <a:ext cx="5076967" cy="39703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Ніколо Буало сказав про Малерба таке</a:t>
            </a:r>
            <a:r>
              <a:rPr lang="en-US" dirty="0"/>
              <a:t>:</a:t>
            </a:r>
          </a:p>
          <a:p>
            <a:r>
              <a:rPr lang="en-US" dirty="0"/>
              <a:t>”</a:t>
            </a:r>
            <a:r>
              <a:rPr lang="ru-RU" dirty="0"/>
              <a:t>Но вот пришел Малерб и показал французам</a:t>
            </a:r>
            <a:br>
              <a:rPr lang="ru-RU" dirty="0"/>
            </a:br>
            <a:r>
              <a:rPr lang="ru-RU" dirty="0"/>
              <a:t>Простой и стройный стих, во всем угодный музам,</a:t>
            </a:r>
            <a:br>
              <a:rPr lang="ru-RU" dirty="0"/>
            </a:br>
            <a:r>
              <a:rPr lang="ru-RU" dirty="0"/>
              <a:t>Велел гармонии к ногам рассудка пасть</a:t>
            </a:r>
            <a:br>
              <a:rPr lang="ru-RU" dirty="0"/>
            </a:br>
            <a:r>
              <a:rPr lang="ru-RU" dirty="0"/>
              <a:t>И, разместив слова, удвоил тем их власть.</a:t>
            </a:r>
            <a:br>
              <a:rPr lang="ru-RU" dirty="0"/>
            </a:br>
            <a:r>
              <a:rPr lang="ru-RU" dirty="0"/>
              <a:t>Очистив наш язык от грубости и скверны,</a:t>
            </a:r>
            <a:br>
              <a:rPr lang="ru-RU" dirty="0"/>
            </a:br>
            <a:r>
              <a:rPr lang="ru-RU" dirty="0"/>
              <a:t>Он вкус образовал взыскательный и верный,</a:t>
            </a:r>
            <a:br>
              <a:rPr lang="ru-RU" dirty="0"/>
            </a:br>
            <a:r>
              <a:rPr lang="ru-RU" dirty="0"/>
              <a:t>За легкостью стиха внимательно следил</a:t>
            </a:r>
            <a:br>
              <a:rPr lang="ru-RU" dirty="0"/>
            </a:br>
            <a:r>
              <a:rPr lang="ru-RU" dirty="0"/>
              <a:t>И перенос строки сурово запретил.</a:t>
            </a:r>
            <a:br>
              <a:rPr lang="ru-RU" dirty="0"/>
            </a:br>
            <a:r>
              <a:rPr lang="ru-RU" dirty="0"/>
              <a:t>Его признали все; он до сих пор вожатый;</a:t>
            </a:r>
            <a:br>
              <a:rPr lang="ru-RU" dirty="0"/>
            </a:br>
            <a:r>
              <a:rPr lang="ru-RU" dirty="0"/>
              <a:t>Любите стих его, отточенный и сжатый,</a:t>
            </a:r>
            <a:br>
              <a:rPr lang="ru-RU" dirty="0"/>
            </a:br>
            <a:r>
              <a:rPr lang="ru-RU" dirty="0"/>
              <a:t>И ясность чистую всегда изящных строк,</a:t>
            </a:r>
            <a:br>
              <a:rPr lang="ru-RU" dirty="0"/>
            </a:br>
            <a:r>
              <a:rPr lang="ru-RU" dirty="0"/>
              <a:t>И точные слова, и образцовый слог!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221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96884-69C6-4A20-96F7-18D3087E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19C7B9-9FB9-4DEE-AD28-86A40DAB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D3EB1D31-0DB7-4A12-872E-D19922F7B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Pierre Mignard - Portrait de Jean-Baptiste Poquelin dit Molière (1622-1673) - Google Art Project (cropped).jpg">
            <a:extLst>
              <a:ext uri="{FF2B5EF4-FFF2-40B4-BE49-F238E27FC236}">
                <a16:creationId xmlns:a16="http://schemas.microsoft.com/office/drawing/2014/main" id="{20E2C2A4-DEE3-4137-BC59-1BD67C86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3" y="813754"/>
            <a:ext cx="4225320" cy="47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C5CF8-E305-48D3-8103-0C6B22AA1BDA}"/>
              </a:ext>
            </a:extLst>
          </p:cNvPr>
          <p:cNvSpPr txBox="1"/>
          <p:nvPr/>
        </p:nvSpPr>
        <p:spPr>
          <a:xfrm>
            <a:off x="4735773" y="968991"/>
            <a:ext cx="7042245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Жан Батіст Поклен (Мольєр) – французький комедіограф, батько класичної комедії. Питання про відношення Мольєра до класицизму набагато складніше ніж це здається для шкільної історії літератури.</a:t>
            </a:r>
          </a:p>
          <a:p>
            <a:r>
              <a:rPr lang="uk-UA" dirty="0"/>
              <a:t>Мольєр був творцем та кращим представником класичної комедії характерів. Але в той же час інші п’єси Мольєра цьому суперечать.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01AD0-B8FC-4A7D-A81B-DC8624215418}"/>
              </a:ext>
            </a:extLst>
          </p:cNvPr>
          <p:cNvSpPr txBox="1"/>
          <p:nvPr/>
        </p:nvSpPr>
        <p:spPr>
          <a:xfrm>
            <a:off x="4735773" y="2852382"/>
            <a:ext cx="7042245" cy="34163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І. В. Гете про Мольєра</a:t>
            </a:r>
            <a:r>
              <a:rPr lang="en-US" dirty="0"/>
              <a:t>:</a:t>
            </a:r>
          </a:p>
          <a:p>
            <a:r>
              <a:rPr lang="en-US" dirty="0"/>
              <a:t>“</a:t>
            </a:r>
            <a:r>
              <a:rPr lang="ru-RU" i="1" dirty="0"/>
              <a:t>— Так велик, что, перечитывая его, всякий раз только диву даешься. Он единственный в своем роде, его пьесы граничат с трагическим и полностью захватывают тебя, ему никто не осмеливается подражать. "Скупой", где порок лишает сына всякого уважения к отцу, — произведение не только великое, но и в высоком смысле трагическое. &lt;…&gt; Я всякий год читаю несколько пьес Мольера, так же как время от времени рассматриваю гравюры по картинам великих итальянских мастеров. Мы, маленькие люди, не в силах долго хранить в себе величие подобных творений и потому обязаны иногда возвращаться к ним, дабы освежить впечатление.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8937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53215-EF42-44CA-8970-08A77A19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207404-A747-450C-A053-C4E3C9EF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60A7D7BC-757D-44D9-A0AA-249583348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B769A-E731-4B0F-A5B1-28560218D4FD}"/>
              </a:ext>
            </a:extLst>
          </p:cNvPr>
          <p:cNvSpPr txBox="1"/>
          <p:nvPr/>
        </p:nvSpPr>
        <p:spPr>
          <a:xfrm>
            <a:off x="4110250" y="673963"/>
            <a:ext cx="3971499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4000" dirty="0"/>
              <a:t>Дякую за увагу!</a:t>
            </a:r>
            <a:endParaRPr lang="ru-RU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60AE1-7C21-4640-9EA2-60446C039F6A}"/>
              </a:ext>
            </a:extLst>
          </p:cNvPr>
          <p:cNvSpPr txBox="1"/>
          <p:nvPr/>
        </p:nvSpPr>
        <p:spPr>
          <a:xfrm>
            <a:off x="0" y="2500998"/>
            <a:ext cx="12091916" cy="2677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Джерела</a:t>
            </a:r>
            <a:r>
              <a:rPr lang="en-US" sz="2400" dirty="0"/>
              <a:t>:</a:t>
            </a:r>
          </a:p>
          <a:p>
            <a:pPr marL="342900" indent="-342900">
              <a:buAutoNum type="arabicParenR"/>
            </a:pPr>
            <a:r>
              <a:rPr lang="en-US" sz="2400" dirty="0">
                <a:hlinkClick r:id="rId3"/>
              </a:rPr>
              <a:t>https://ru.wikipedia.org/wiki/</a:t>
            </a:r>
            <a:r>
              <a:rPr lang="ru-RU" sz="2400" dirty="0">
                <a:hlinkClick r:id="rId3"/>
              </a:rPr>
              <a:t>Мольер</a:t>
            </a:r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>
                <a:hlinkClick r:id="rId4"/>
              </a:rPr>
              <a:t>https://dovidka.biz.ua/klasitsizm-osoblivosti/#:~:text=</a:t>
            </a:r>
            <a:r>
              <a:rPr lang="ru-RU" sz="2400" dirty="0">
                <a:hlinkClick r:id="rId4"/>
              </a:rPr>
              <a:t>Практиками%20класицизму%20були%20насамперед%20французькі,Жан-Жак%20Руссо%20та%20інші</a:t>
            </a:r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>
                <a:hlinkClick r:id="rId5"/>
              </a:rPr>
              <a:t>https://uk.wikipedia.org/wiki/</a:t>
            </a:r>
            <a:r>
              <a:rPr lang="ru-RU" sz="2400" dirty="0">
                <a:hlinkClick r:id="rId5"/>
              </a:rPr>
              <a:t>Класицизм</a:t>
            </a:r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>
                <a:hlinkClick r:id="rId6"/>
              </a:rPr>
              <a:t>https://ru.wikipedia.org/wiki/</a:t>
            </a:r>
            <a:r>
              <a:rPr lang="ru-RU" sz="2400" dirty="0">
                <a:hlinkClick r:id="rId6"/>
              </a:rPr>
              <a:t>Левицкий,_</a:t>
            </a:r>
            <a:r>
              <a:rPr lang="ru-RU" sz="2400" dirty="0" err="1">
                <a:hlinkClick r:id="rId6"/>
              </a:rPr>
              <a:t>Дмитрий_Григорьевич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39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063DD8C9-C8A5-41C3-90EF-308779978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5BFA6-3205-48D2-85C9-D36B77413504}"/>
              </a:ext>
            </a:extLst>
          </p:cNvPr>
          <p:cNvSpPr txBox="1"/>
          <p:nvPr/>
        </p:nvSpPr>
        <p:spPr>
          <a:xfrm>
            <a:off x="3969224" y="102597"/>
            <a:ext cx="4253552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Що таке класицизм?</a:t>
            </a:r>
            <a:endParaRPr lang="ru-RU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B753A-4B4C-49E4-B367-FBE08EC611BE}"/>
              </a:ext>
            </a:extLst>
          </p:cNvPr>
          <p:cNvSpPr txBox="1"/>
          <p:nvPr/>
        </p:nvSpPr>
        <p:spPr>
          <a:xfrm>
            <a:off x="182822" y="769872"/>
            <a:ext cx="11723427" cy="10156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2000" dirty="0"/>
              <a:t> Класицизмом називають напрям в європейському мистецтві.  Столицею класицизму вважають Францію. Проте певною мірою класицизм як культурне явище завоював місце у серцях громадян інших країн. Класицизм зародився в </a:t>
            </a:r>
            <a:r>
              <a:rPr lang="en-US" sz="2000" dirty="0"/>
              <a:t>XVI </a:t>
            </a:r>
            <a:r>
              <a:rPr lang="uk-UA" sz="2000" dirty="0"/>
              <a:t>ст. і не здавав свої позиції аж до </a:t>
            </a:r>
            <a:r>
              <a:rPr lang="en-US" sz="2000" dirty="0"/>
              <a:t>I </a:t>
            </a:r>
            <a:r>
              <a:rPr lang="uk-UA" sz="2000" dirty="0"/>
              <a:t>чверті </a:t>
            </a:r>
            <a:r>
              <a:rPr lang="en-US" sz="2000" dirty="0"/>
              <a:t>XIX </a:t>
            </a:r>
            <a:r>
              <a:rPr lang="uk-UA" sz="2000" dirty="0"/>
              <a:t>ст.</a:t>
            </a:r>
            <a:endParaRPr lang="ru-RU" sz="2000" dirty="0"/>
          </a:p>
        </p:txBody>
      </p:sp>
      <p:pic>
        <p:nvPicPr>
          <p:cNvPr id="2052" name="Picture 4" descr="https://upload.wikimedia.org/wikipedia/commons/f/fc/La_Madeleine_Paris.jpg">
            <a:extLst>
              <a:ext uri="{FF2B5EF4-FFF2-40B4-BE49-F238E27FC236}">
                <a16:creationId xmlns:a16="http://schemas.microsoft.com/office/drawing/2014/main" id="{53AA0AC8-01A2-4C8D-B143-E7B40055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6" y="2098237"/>
            <a:ext cx="5293057" cy="3969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3218A0-D0C5-4817-B66F-A7B3CC7F07BD}"/>
              </a:ext>
            </a:extLst>
          </p:cNvPr>
          <p:cNvSpPr txBox="1"/>
          <p:nvPr/>
        </p:nvSpPr>
        <p:spPr>
          <a:xfrm>
            <a:off x="234285" y="6175968"/>
            <a:ext cx="5293057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Церква </a:t>
            </a:r>
            <a:r>
              <a:rPr lang="en-US" dirty="0"/>
              <a:t>La Madeleine </a:t>
            </a:r>
            <a:r>
              <a:rPr lang="uk-UA" dirty="0"/>
              <a:t>у Парижі</a:t>
            </a:r>
            <a:endParaRPr lang="ru-RU" dirty="0"/>
          </a:p>
        </p:txBody>
      </p:sp>
      <p:pic>
        <p:nvPicPr>
          <p:cNvPr id="2050" name="Picture 2" descr="Де в Києві знайти будівлі в стилі класицизм | СЬОГОДНІ">
            <a:extLst>
              <a:ext uri="{FF2B5EF4-FFF2-40B4-BE49-F238E27FC236}">
                <a16:creationId xmlns:a16="http://schemas.microsoft.com/office/drawing/2014/main" id="{01E95B72-BC43-45AE-B0AB-46C8588F8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49595"/>
            <a:ext cx="5810250" cy="3267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6DB40-0D07-4CD2-BA77-9ABE3F5A8184}"/>
              </a:ext>
            </a:extLst>
          </p:cNvPr>
          <p:cNvSpPr txBox="1"/>
          <p:nvPr/>
        </p:nvSpPr>
        <p:spPr>
          <a:xfrm>
            <a:off x="6095999" y="6175966"/>
            <a:ext cx="5810250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Червоний корпус КНУ ім. Тараса Шевченка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88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03A44638-30B7-4D5E-810E-EB2C481C7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6BEFB-85CC-4FA4-85DF-B11E69F011E9}"/>
              </a:ext>
            </a:extLst>
          </p:cNvPr>
          <p:cNvSpPr txBox="1"/>
          <p:nvPr/>
        </p:nvSpPr>
        <p:spPr>
          <a:xfrm>
            <a:off x="3969223" y="231031"/>
            <a:ext cx="4253552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solidFill>
                  <a:schemeClr val="tx1"/>
                </a:solidFill>
              </a:rPr>
              <a:t>Риси класицизму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DA519-FA8B-4F69-AF2F-25AF80FBF54E}"/>
              </a:ext>
            </a:extLst>
          </p:cNvPr>
          <p:cNvSpPr txBox="1"/>
          <p:nvPr/>
        </p:nvSpPr>
        <p:spPr>
          <a:xfrm>
            <a:off x="931458" y="964859"/>
            <a:ext cx="10329081" cy="20313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uk-UA" dirty="0"/>
              <a:t>Раціоналізм(Ігнорування власних почуттів, прагнення будування мистецтва на основі свого розуму)</a:t>
            </a:r>
          </a:p>
          <a:p>
            <a:pPr marL="342900" indent="-342900">
              <a:buAutoNum type="arabicParenR"/>
            </a:pPr>
            <a:r>
              <a:rPr lang="uk-UA" dirty="0"/>
              <a:t>Наслідування рис мистецтва античного періоду</a:t>
            </a:r>
          </a:p>
          <a:p>
            <a:pPr marL="342900" indent="-342900">
              <a:buAutoNum type="arabicParenR"/>
            </a:pPr>
            <a:r>
              <a:rPr lang="uk-UA" dirty="0"/>
              <a:t>Строга принциповість, наслідування встановлених правил і законів</a:t>
            </a:r>
          </a:p>
          <a:p>
            <a:pPr marL="342900" indent="-342900">
              <a:buAutoNum type="arabicParenR"/>
            </a:pPr>
            <a:r>
              <a:rPr lang="uk-UA" dirty="0"/>
              <a:t>Обов’язкове дотримання канонів при написанні творів</a:t>
            </a:r>
          </a:p>
          <a:p>
            <a:pPr marL="342900" indent="-342900">
              <a:buAutoNum type="arabicParenR"/>
            </a:pPr>
            <a:r>
              <a:rPr lang="uk-UA" dirty="0"/>
              <a:t>При явищі мовлення потрібно було говорити ясно та чисто</a:t>
            </a:r>
          </a:p>
          <a:p>
            <a:pPr marL="342900" indent="-342900">
              <a:buAutoNum type="arabicParenR"/>
            </a:pPr>
            <a:r>
              <a:rPr lang="uk-UA" dirty="0"/>
              <a:t>Орієнтація на смаки елітарного шару суспільства</a:t>
            </a:r>
          </a:p>
          <a:p>
            <a:pPr marL="342900" indent="-342900">
              <a:buAutoNum type="arabicParenR"/>
            </a:pPr>
            <a:r>
              <a:rPr lang="uk-UA" dirty="0"/>
              <a:t>Структурована ієрархія жанрів, в тому числі античних.</a:t>
            </a:r>
          </a:p>
        </p:txBody>
      </p:sp>
      <p:pic>
        <p:nvPicPr>
          <p:cNvPr id="3074" name="Picture 2" descr="Стиль класицизм в українському живописі - Історія українського мистецтва">
            <a:extLst>
              <a:ext uri="{FF2B5EF4-FFF2-40B4-BE49-F238E27FC236}">
                <a16:creationId xmlns:a16="http://schemas.microsoft.com/office/drawing/2014/main" id="{68155D50-3B0A-49AA-99FF-8BB944C3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58" y="3227215"/>
            <a:ext cx="2207527" cy="2759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 descr="Стиль класицизм в українському живописі - Історія українського мистецтва">
            <a:extLst>
              <a:ext uri="{FF2B5EF4-FFF2-40B4-BE49-F238E27FC236}">
                <a16:creationId xmlns:a16="http://schemas.microsoft.com/office/drawing/2014/main" id="{5C51032E-AB35-4D50-A170-1A2CA3E5A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31" y="3146379"/>
            <a:ext cx="2065186" cy="2836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8" name="Picture 6" descr="Классицизм в живописи художники и картины – классицизм | Великие художники  — Строительная компания Акфен | akfengroup_main.ru">
            <a:extLst>
              <a:ext uri="{FF2B5EF4-FFF2-40B4-BE49-F238E27FC236}">
                <a16:creationId xmlns:a16="http://schemas.microsoft.com/office/drawing/2014/main" id="{950BAFAF-206E-4A7F-A3CB-7B51B44A3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01" y="3227215"/>
            <a:ext cx="2017538" cy="2755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122F7E-D65F-4DD5-8001-E0BBFC27B219}"/>
              </a:ext>
            </a:extLst>
          </p:cNvPr>
          <p:cNvSpPr txBox="1"/>
          <p:nvPr/>
        </p:nvSpPr>
        <p:spPr>
          <a:xfrm>
            <a:off x="800099" y="6148268"/>
            <a:ext cx="2470244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1400" dirty="0"/>
              <a:t>Картина В. Бобровиковського </a:t>
            </a:r>
            <a:r>
              <a:rPr lang="en-US" sz="1400" dirty="0"/>
              <a:t>“</a:t>
            </a:r>
            <a:r>
              <a:rPr lang="ru-RU" sz="1400" dirty="0"/>
              <a:t>Портрет М. И. Лопухиной</a:t>
            </a:r>
            <a:r>
              <a:rPr lang="en-US" sz="1400" dirty="0"/>
              <a:t>”</a:t>
            </a:r>
            <a:endParaRPr lang="ru-R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D14A8-3500-4970-933D-FF404421FB53}"/>
              </a:ext>
            </a:extLst>
          </p:cNvPr>
          <p:cNvSpPr txBox="1"/>
          <p:nvPr/>
        </p:nvSpPr>
        <p:spPr>
          <a:xfrm>
            <a:off x="5057603" y="6148268"/>
            <a:ext cx="2135641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1400" noProof="1"/>
              <a:t>Лосенко</a:t>
            </a:r>
            <a:r>
              <a:rPr lang="uk-UA" sz="1400" dirty="0"/>
              <a:t> А.П. </a:t>
            </a:r>
            <a:r>
              <a:rPr lang="en-US" sz="1400" dirty="0"/>
              <a:t>“</a:t>
            </a:r>
            <a:r>
              <a:rPr lang="uk-UA" sz="1400" dirty="0"/>
              <a:t>Зевс и Фетида</a:t>
            </a:r>
            <a:r>
              <a:rPr lang="en-US" sz="1400" dirty="0"/>
              <a:t>”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BC3BA-A8A8-48F9-91FA-6E8C2E2D469B}"/>
              </a:ext>
            </a:extLst>
          </p:cNvPr>
          <p:cNvSpPr txBox="1"/>
          <p:nvPr/>
        </p:nvSpPr>
        <p:spPr>
          <a:xfrm>
            <a:off x="9300208" y="6158976"/>
            <a:ext cx="1903123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1400" dirty="0"/>
              <a:t>Ян Вермер </a:t>
            </a:r>
            <a:r>
              <a:rPr lang="en-US" sz="1400" dirty="0"/>
              <a:t>“</a:t>
            </a:r>
            <a:r>
              <a:rPr lang="uk-UA" sz="1400" dirty="0"/>
              <a:t>Дівчина з перловою сережкою</a:t>
            </a:r>
            <a:r>
              <a:rPr lang="en-US" sz="1400" dirty="0"/>
              <a:t>”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6613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D880BCB9-6993-4FDD-8BBE-C0E3F8903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17C09-B6B7-4EDD-AD22-C8A544F67565}"/>
              </a:ext>
            </a:extLst>
          </p:cNvPr>
          <p:cNvSpPr txBox="1"/>
          <p:nvPr/>
        </p:nvSpPr>
        <p:spPr>
          <a:xfrm>
            <a:off x="4212609" y="122830"/>
            <a:ext cx="3766782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Етапи розвитку класицизму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C8209-5626-4B1C-B5F7-3BA0CD159267}"/>
              </a:ext>
            </a:extLst>
          </p:cNvPr>
          <p:cNvSpPr txBox="1"/>
          <p:nvPr/>
        </p:nvSpPr>
        <p:spPr>
          <a:xfrm>
            <a:off x="658504" y="921561"/>
            <a:ext cx="10874992" cy="120032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Взагалі, в історії класицизму як об’єкту для вивчення виділяють два основних етапи</a:t>
            </a:r>
            <a:r>
              <a:rPr lang="en-US" dirty="0"/>
              <a:t>:</a:t>
            </a:r>
          </a:p>
          <a:p>
            <a:pPr marL="342900" indent="-342900">
              <a:buAutoNum type="arabicParenR"/>
            </a:pPr>
            <a:r>
              <a:rPr lang="uk-UA" dirty="0"/>
              <a:t>Розквіт монархій в державах і через це митцям потрібно було прославляти ідею монархії та національної єдності під міцним плечем короля.</a:t>
            </a:r>
            <a:r>
              <a:rPr lang="ru-RU" dirty="0"/>
              <a:t> Прикладами митців такого періода були Франсуа Малерб, П’єр Корнель котрий вибудовував своїми творами короля перед міщанами як ідеал мудрого монарха.</a:t>
            </a:r>
            <a:endParaRPr lang="uk-UA" dirty="0"/>
          </a:p>
        </p:txBody>
      </p:sp>
      <p:pic>
        <p:nvPicPr>
          <p:cNvPr id="4100" name="Picture 4" descr="Сид» за 11 минут. Краткое содержание трагедии Корнеля">
            <a:extLst>
              <a:ext uri="{FF2B5EF4-FFF2-40B4-BE49-F238E27FC236}">
                <a16:creationId xmlns:a16="http://schemas.microsoft.com/office/drawing/2014/main" id="{8137FFAE-1E7B-4E73-9B85-8723F762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04" y="2770496"/>
            <a:ext cx="5437496" cy="30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112B0-2F54-4D26-95DC-249FC5FDA866}"/>
              </a:ext>
            </a:extLst>
          </p:cNvPr>
          <p:cNvSpPr txBox="1"/>
          <p:nvPr/>
        </p:nvSpPr>
        <p:spPr>
          <a:xfrm>
            <a:off x="658505" y="5983901"/>
            <a:ext cx="543749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Ілюстрація до трагедії П’єра Корнеля </a:t>
            </a:r>
            <a:r>
              <a:rPr lang="en-US" dirty="0"/>
              <a:t>“</a:t>
            </a:r>
            <a:r>
              <a:rPr lang="uk-UA" dirty="0"/>
              <a:t>Сід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4104" name="Picture 8" descr="Корнель «Цинна» – анализ - Русская историческая библиотека">
            <a:extLst>
              <a:ext uri="{FF2B5EF4-FFF2-40B4-BE49-F238E27FC236}">
                <a16:creationId xmlns:a16="http://schemas.microsoft.com/office/drawing/2014/main" id="{DB6EC30D-413D-449F-8473-012392AB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438" y="2770496"/>
            <a:ext cx="3199123" cy="32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4C9846-8E23-4084-AEBC-328BDD3593EE}"/>
              </a:ext>
            </a:extLst>
          </p:cNvPr>
          <p:cNvSpPr txBox="1"/>
          <p:nvPr/>
        </p:nvSpPr>
        <p:spPr>
          <a:xfrm>
            <a:off x="7544439" y="6051618"/>
            <a:ext cx="319912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Портрет П’єра Корнеля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891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DA368-0769-4F69-81D5-7737D1D2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082056-F192-43A5-A074-889CEA069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32B5AF12-15AF-4A84-B4DF-4B5CDE953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7CF5D-0740-498C-AF1F-7A1878DF4C3C}"/>
              </a:ext>
            </a:extLst>
          </p:cNvPr>
          <p:cNvSpPr txBox="1"/>
          <p:nvPr/>
        </p:nvSpPr>
        <p:spPr>
          <a:xfrm>
            <a:off x="838200" y="677672"/>
            <a:ext cx="10515600" cy="19389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Під час другого етапу монархічна ідея влади проявила себе з поганої сторони і через це напрям класицизм змінив свій напрям. Окрім прославлення великого короля письменники почали писати про людські вади, викривати соціальні </a:t>
            </a:r>
            <a:r>
              <a:rPr lang="uk-UA" sz="2400" noProof="1"/>
              <a:t>пороки</a:t>
            </a:r>
            <a:r>
              <a:rPr lang="uk-UA" sz="2400" dirty="0"/>
              <a:t>. На першому етапі створювались ідеали, а на другому почали писати про звичайних людей з їх переживаннями та недоліками</a:t>
            </a:r>
            <a:endParaRPr lang="ru-RU" sz="2400" dirty="0"/>
          </a:p>
        </p:txBody>
      </p:sp>
      <p:pic>
        <p:nvPicPr>
          <p:cNvPr id="5122" name="Picture 2" descr="Классицизм — Википедия">
            <a:extLst>
              <a:ext uri="{FF2B5EF4-FFF2-40B4-BE49-F238E27FC236}">
                <a16:creationId xmlns:a16="http://schemas.microsoft.com/office/drawing/2014/main" id="{2D974D07-0F86-494E-8E2F-115AC13D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29211"/>
            <a:ext cx="3842982" cy="3006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9190F-54AD-4B81-A322-1B3D87931CC8}"/>
              </a:ext>
            </a:extLst>
          </p:cNvPr>
          <p:cNvSpPr txBox="1"/>
          <p:nvPr/>
        </p:nvSpPr>
        <p:spPr>
          <a:xfrm>
            <a:off x="814885" y="6055816"/>
            <a:ext cx="3889612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</a:t>
            </a:r>
            <a:r>
              <a:rPr lang="uk-UA" sz="1400" dirty="0"/>
              <a:t>Танець під музику часу</a:t>
            </a:r>
            <a:r>
              <a:rPr lang="en-US" sz="1400" dirty="0"/>
              <a:t>” </a:t>
            </a:r>
            <a:r>
              <a:rPr lang="uk-UA" sz="1400" dirty="0"/>
              <a:t>Ніколо Пуссен</a:t>
            </a:r>
            <a:endParaRPr lang="ru-RU" sz="1400" dirty="0"/>
          </a:p>
        </p:txBody>
      </p:sp>
      <p:pic>
        <p:nvPicPr>
          <p:cNvPr id="5124" name="Picture 4" descr="Вознесение Девы Марии. Никола Пуссен» Классицизм холст/масло купить в  Москве С-Петербурге арт 14098">
            <a:extLst>
              <a:ext uri="{FF2B5EF4-FFF2-40B4-BE49-F238E27FC236}">
                <a16:creationId xmlns:a16="http://schemas.microsoft.com/office/drawing/2014/main" id="{6ABB1B25-FFD8-4233-8EEE-63DAA1099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829" y="2929210"/>
            <a:ext cx="2331849" cy="300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9F7BF-0B6F-42B4-AE10-0D286ECFBBF8}"/>
              </a:ext>
            </a:extLst>
          </p:cNvPr>
          <p:cNvSpPr txBox="1"/>
          <p:nvPr/>
        </p:nvSpPr>
        <p:spPr>
          <a:xfrm>
            <a:off x="5804278" y="6116390"/>
            <a:ext cx="2331849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</a:t>
            </a:r>
            <a:r>
              <a:rPr lang="uk-UA" sz="1400" dirty="0"/>
              <a:t>Підношення Діви Марії</a:t>
            </a:r>
            <a:r>
              <a:rPr lang="en-US" sz="1400" dirty="0"/>
              <a:t>” </a:t>
            </a:r>
            <a:r>
              <a:rPr lang="uk-UA" sz="1400" dirty="0"/>
              <a:t>Ніколо Пуссен</a:t>
            </a:r>
            <a:endParaRPr lang="ru-RU" sz="1400" dirty="0"/>
          </a:p>
        </p:txBody>
      </p:sp>
      <p:pic>
        <p:nvPicPr>
          <p:cNvPr id="5126" name="Picture 6" descr="Пуссен Никола. Биография Пуссена. Творчество, картины Пуссена. Poussin">
            <a:extLst>
              <a:ext uri="{FF2B5EF4-FFF2-40B4-BE49-F238E27FC236}">
                <a16:creationId xmlns:a16="http://schemas.microsoft.com/office/drawing/2014/main" id="{F8C277E4-5E68-4C67-A435-9366BE7B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67" y="2931710"/>
            <a:ext cx="2323248" cy="300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CB7A7-067B-4A0D-9594-9293CBF27830}"/>
              </a:ext>
            </a:extLst>
          </p:cNvPr>
          <p:cNvSpPr txBox="1"/>
          <p:nvPr/>
        </p:nvSpPr>
        <p:spPr>
          <a:xfrm>
            <a:off x="9053867" y="6116390"/>
            <a:ext cx="2331849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1400" dirty="0"/>
              <a:t>Портрет Ніколи Пуссена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4877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5BFDE2-5EEC-46F4-A46F-B71AEE7E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D4FCEC-F04F-4824-987B-DD1070C7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6D52F68E-4EF0-4AE3-A0BC-8C6A898E3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6571D7-4F81-4870-91E7-5D219C47175C}"/>
              </a:ext>
            </a:extLst>
          </p:cNvPr>
          <p:cNvSpPr txBox="1"/>
          <p:nvPr/>
        </p:nvSpPr>
        <p:spPr>
          <a:xfrm>
            <a:off x="1981200" y="194005"/>
            <a:ext cx="8229600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Найвидатніші представники класицизму в живописі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34EA3-2270-4CA8-B13C-69236C8E4339}"/>
              </a:ext>
            </a:extLst>
          </p:cNvPr>
          <p:cNvSpPr txBox="1"/>
          <p:nvPr/>
        </p:nvSpPr>
        <p:spPr>
          <a:xfrm>
            <a:off x="4599914" y="1878244"/>
            <a:ext cx="7300628" cy="378565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Ніколо Пуссен – французький художник, один з основоположників живопису в класицизмі. Намалював 224 полотна підтверджених комісією з питань ідентифікації культурних цінностей, та існує 33 полотна які не підтверджено називаються полотнами Ніколи Пуссена. Картини виконані на біблейські та історико-міфологічні теми. Був жорстким раціоналістом. Став відомим через свої пейзажі тому що зосереджувався на правильності ліній а не на кольорі.</a:t>
            </a:r>
            <a:endParaRPr lang="ru-RU" sz="2400" dirty="0"/>
          </a:p>
        </p:txBody>
      </p:sp>
      <p:pic>
        <p:nvPicPr>
          <p:cNvPr id="6148" name="Picture 4" descr="Пуссен, Никола — Википедия">
            <a:extLst>
              <a:ext uri="{FF2B5EF4-FFF2-40B4-BE49-F238E27FC236}">
                <a16:creationId xmlns:a16="http://schemas.microsoft.com/office/drawing/2014/main" id="{07F5FD64-C641-4A1C-84F2-384DC6D6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4" y="1049265"/>
            <a:ext cx="4183353" cy="5443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2448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C7C8B-E453-492A-A011-734067B1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43DBBC-D881-4A25-B6BB-B8322291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94617F59-439D-49E1-A2F8-3C3219A20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Избиение младенцев (картина) — Никола Пуссен">
            <a:extLst>
              <a:ext uri="{FF2B5EF4-FFF2-40B4-BE49-F238E27FC236}">
                <a16:creationId xmlns:a16="http://schemas.microsoft.com/office/drawing/2014/main" id="{DF9F7888-5F2A-4A99-82EA-9BCB7331A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8" y="998344"/>
            <a:ext cx="3789262" cy="3216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3BF74-B5D1-47E0-AAE1-F9DCF9CE49D2}"/>
              </a:ext>
            </a:extLst>
          </p:cNvPr>
          <p:cNvSpPr txBox="1"/>
          <p:nvPr/>
        </p:nvSpPr>
        <p:spPr>
          <a:xfrm>
            <a:off x="4383205" y="134292"/>
            <a:ext cx="3425589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Картини Ніколи Пуссена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55F91-12DA-4051-B6B2-58C49E2944F0}"/>
              </a:ext>
            </a:extLst>
          </p:cNvPr>
          <p:cNvSpPr txBox="1"/>
          <p:nvPr/>
        </p:nvSpPr>
        <p:spPr>
          <a:xfrm>
            <a:off x="168588" y="4370332"/>
            <a:ext cx="378926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uk-UA" dirty="0"/>
              <a:t>Побиття немовлят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7176" name="Picture 8" descr="Разрушение Иерусалима">
            <a:extLst>
              <a:ext uri="{FF2B5EF4-FFF2-40B4-BE49-F238E27FC236}">
                <a16:creationId xmlns:a16="http://schemas.microsoft.com/office/drawing/2014/main" id="{27B6CC64-F122-4DF7-A284-C68FBE4E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36" y="1839995"/>
            <a:ext cx="4034325" cy="2990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B045A6-1DC6-4047-8CC0-4AEDAE25E4BB}"/>
              </a:ext>
            </a:extLst>
          </p:cNvPr>
          <p:cNvSpPr txBox="1"/>
          <p:nvPr/>
        </p:nvSpPr>
        <p:spPr>
          <a:xfrm>
            <a:off x="4078836" y="5134367"/>
            <a:ext cx="403432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uk-UA" dirty="0"/>
              <a:t>Винищення Єрусалиму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7178" name="Picture 10" descr="Смерть Германика">
            <a:extLst>
              <a:ext uri="{FF2B5EF4-FFF2-40B4-BE49-F238E27FC236}">
                <a16:creationId xmlns:a16="http://schemas.microsoft.com/office/drawing/2014/main" id="{86735B8F-11FD-4D4A-85BE-48F3AC8A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147" y="2606412"/>
            <a:ext cx="3940874" cy="299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55F9FD-8464-4DA4-BF38-1D57C35FB2F5}"/>
              </a:ext>
            </a:extLst>
          </p:cNvPr>
          <p:cNvSpPr txBox="1"/>
          <p:nvPr/>
        </p:nvSpPr>
        <p:spPr>
          <a:xfrm>
            <a:off x="8234146" y="5752704"/>
            <a:ext cx="394087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uk-UA" dirty="0"/>
              <a:t>Смерть Германіка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460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A4AE5-0334-445D-89A1-E839F3D9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845F2-34E6-468C-9636-5FDA8ED8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3C8A563B-68BE-4498-A0AF-333B1D327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Лоррен, Клод — Википедия">
            <a:extLst>
              <a:ext uri="{FF2B5EF4-FFF2-40B4-BE49-F238E27FC236}">
                <a16:creationId xmlns:a16="http://schemas.microsoft.com/office/drawing/2014/main" id="{AEFBD1A7-8A12-4364-91AB-AFAAD870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5" y="662022"/>
            <a:ext cx="3703462" cy="5266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00AC8-FB19-4717-91DE-99F86F7ACA73}"/>
              </a:ext>
            </a:extLst>
          </p:cNvPr>
          <p:cNvSpPr txBox="1"/>
          <p:nvPr/>
        </p:nvSpPr>
        <p:spPr>
          <a:xfrm>
            <a:off x="4043765" y="666038"/>
            <a:ext cx="7138507" cy="120032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Клод Лоррен – представник епохи класицизму в живописі. Його визнали й назвали великим ще при житті.  У 1634р. Став членом римської Академії Св. Луки, що дало право офіційно займатись живописом.</a:t>
            </a:r>
            <a:endParaRPr lang="ru-RU" dirty="0"/>
          </a:p>
        </p:txBody>
      </p:sp>
      <p:pic>
        <p:nvPicPr>
          <p:cNvPr id="8196" name="Picture 4" descr="https://upload.wikimedia.org/wikipedia/commons/d/d4/%27Pastoral_Landscape%27%2C_oil_on_canvas_painting_by_Claude_Lorrain.jpg">
            <a:extLst>
              <a:ext uri="{FF2B5EF4-FFF2-40B4-BE49-F238E27FC236}">
                <a16:creationId xmlns:a16="http://schemas.microsoft.com/office/drawing/2014/main" id="{52C81664-162A-498C-BAEA-0FD53BD7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37" y="2001304"/>
            <a:ext cx="5805161" cy="3976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346E3-0003-46FC-A1FE-F54233B6BE42}"/>
              </a:ext>
            </a:extLst>
          </p:cNvPr>
          <p:cNvSpPr txBox="1"/>
          <p:nvPr/>
        </p:nvSpPr>
        <p:spPr>
          <a:xfrm>
            <a:off x="4710436" y="6176962"/>
            <a:ext cx="580516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Пастораль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67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E510C-1A40-4562-93D1-E1597B1A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5761C-C892-4AEA-A00A-30355A69C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Фон для презентации по истории | учебные презентации">
            <a:extLst>
              <a:ext uri="{FF2B5EF4-FFF2-40B4-BE49-F238E27FC236}">
                <a16:creationId xmlns:a16="http://schemas.microsoft.com/office/drawing/2014/main" id="{E4BFE38B-87AD-41DC-9631-518123954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1131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upload.wikimedia.org/wikipedia/commons/7/7b/A_view_of_the_Roman_Campagna_from_Tivoli%2C_evening_%281644-5%29%3B_Claude_Gell%C3%A9e%2C_called_Le_Lorrain.jpg">
            <a:extLst>
              <a:ext uri="{FF2B5EF4-FFF2-40B4-BE49-F238E27FC236}">
                <a16:creationId xmlns:a16="http://schemas.microsoft.com/office/drawing/2014/main" id="{C71E8D99-7B2D-4166-BC87-4547A041B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7" y="173393"/>
            <a:ext cx="9073486" cy="6511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F6D768-7A13-4461-B19F-4F1A6F98D9E4}"/>
              </a:ext>
            </a:extLst>
          </p:cNvPr>
          <p:cNvSpPr txBox="1"/>
          <p:nvPr/>
        </p:nvSpPr>
        <p:spPr>
          <a:xfrm>
            <a:off x="9316019" y="3013497"/>
            <a:ext cx="2816557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uk-UA" sz="2400" dirty="0"/>
              <a:t>Краєвид в Тіволі</a:t>
            </a:r>
            <a:r>
              <a:rPr lang="en-US" sz="2400" dirty="0"/>
              <a:t>”</a:t>
            </a:r>
            <a:r>
              <a:rPr lang="uk-UA" sz="2400" dirty="0"/>
              <a:t> Клод Лоррен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42375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873</Words>
  <Application>Microsoft Office PowerPoint</Application>
  <PresentationFormat>Широкоэкранный</PresentationFormat>
  <Paragraphs>59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Гуща</dc:creator>
  <cp:lastModifiedBy>Дмитрий Гуща</cp:lastModifiedBy>
  <cp:revision>19</cp:revision>
  <dcterms:created xsi:type="dcterms:W3CDTF">2021-04-15T16:23:08Z</dcterms:created>
  <dcterms:modified xsi:type="dcterms:W3CDTF">2021-04-25T12:45:53Z</dcterms:modified>
</cp:coreProperties>
</file>